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666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1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10548f91?vcp=1&amp;pid=2fb169f5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1_1#8bf4e3598?vaa=1&amp;vcp=1&amp;vop=1&amp;pid=e10548f91&amp;color=36,64,97&amp;vtp=1&amp;bbb=1"/>
              <p:cNvSpPr/>
              <p:nvPr/>
            </p:nvSpPr>
            <p:spPr>
              <a:xfrm>
                <a:off x="539496" y="1202396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则一定共线的点是(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21_1#8bf4e3598?vaa=1&amp;vcp=1&amp;vop=1&amp;pid=e10548f9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r="-439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3_1#8bf4e3598.bracket?vaa=1&amp;vcp=1&amp;vop=1&amp;pid=e10548f91&amp;color=36,64,97&amp;vpa=6&amp;vtp=1"/>
          <p:cNvSpPr/>
          <p:nvPr/>
        </p:nvSpPr>
        <p:spPr>
          <a:xfrm>
            <a:off x="10987469" y="132666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1_2#8bf4e3598.choices?vaa=1&amp;vcp=1&amp;vop=1&amp;pid=e10548f91&amp;color=36,64,97&amp;vtp=1&amp;bbb=1"/>
              <p:cNvSpPr/>
              <p:nvPr/>
            </p:nvSpPr>
            <p:spPr>
              <a:xfrm>
                <a:off x="539496" y="1616225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53690" algn="l"/>
                    <a:tab pos="5656580" algn="l"/>
                    <a:tab pos="84848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1_2#8bf4e3598.choices?vaa=1&amp;vcp=1&amp;vop=1&amp;pid=e10548f9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6225"/>
                <a:ext cx="11109960" cy="356235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2_1#8bf4e3598?vaa=1&amp;vcp=1&amp;vop=1&amp;pid=e10548f91&amp;color=36,64,97&amp;vtp=1&amp;bbb=1&amp;hb=1"/>
              <p:cNvSpPr/>
              <p:nvPr/>
            </p:nvSpPr>
            <p:spPr>
              <a:xfrm>
                <a:off x="539496" y="1980715"/>
                <a:ext cx="11109960" cy="2703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对于A,向量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共线，故A符合；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B，由于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不共线，即点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不共线，故B不符合；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C，由于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不共线，即点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不共线，故C不符合；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D，由于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，故不存在实数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不共线，即点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不共线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，故D不符合.故选A.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2_1#8bf4e3598?vaa=1&amp;vcp=1&amp;vop=1&amp;pid=e10548f9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0715"/>
                <a:ext cx="11109960" cy="2703640"/>
              </a:xfrm>
              <a:prstGeom prst="rect">
                <a:avLst/>
              </a:prstGeom>
              <a:blipFill>
                <a:blip r:embed="rId5"/>
                <a:stretch>
                  <a:fillRect l="-1317" r="-4501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ecd4d4e6?vaa=1&amp;vcp=1&amp;vop=1&amp;pid=e10548f91&amp;color=36,64,97&amp;vtp=1&amp;bt=1&amp;bbb=1&amp;hb=1"/>
              <p:cNvSpPr/>
              <p:nvPr/>
            </p:nvSpPr>
            <p:spPr>
              <a:xfrm>
                <a:off x="539496" y="1476235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不共面，已知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b="0" i="0" kern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5_1#cecd4d4e6?vaa=1&amp;vcp=1&amp;vop=1&amp;pid=e10548f9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6235"/>
                <a:ext cx="11109960" cy="871347"/>
              </a:xfrm>
              <a:prstGeom prst="rect">
                <a:avLst/>
              </a:prstGeom>
              <a:blipFill>
                <a:blip r:embed="rId3"/>
                <a:stretch>
                  <a:fillRect l="-1317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cecd4d4e6.bracket?vaa=1&amp;vcp=1&amp;vop=1&amp;pid=e10548f91&amp;color=36,64,97&amp;vpa=7&amp;vtp=1"/>
          <p:cNvSpPr/>
          <p:nvPr/>
        </p:nvSpPr>
        <p:spPr>
          <a:xfrm>
            <a:off x="8204772" y="206976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5_2#cecd4d4e6.choices?vaa=1&amp;vcp=1&amp;vop=1&amp;pid=e10548f91&amp;color=36,64,97&amp;vtp=1&amp;bbb=1"/>
          <p:cNvSpPr/>
          <p:nvPr/>
        </p:nvSpPr>
        <p:spPr>
          <a:xfrm>
            <a:off x="539496" y="235863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cecd4d4e6?vaa=1&amp;vcp=1&amp;vop=1&amp;pid=e10548f91&amp;color=36,64,97&amp;vtp=1&amp;bbb=1"/>
              <p:cNvSpPr/>
              <p:nvPr/>
            </p:nvSpPr>
            <p:spPr>
              <a:xfrm>
                <a:off x="539496" y="2723120"/>
                <a:ext cx="11109960" cy="284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存在唯一实数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2=4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2=4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6_1#cecd4d4e6?vaa=1&amp;vcp=1&amp;vop=1&amp;pid=e10548f9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3120"/>
                <a:ext cx="11109960" cy="2844800"/>
              </a:xfrm>
              <a:prstGeom prst="rect">
                <a:avLst/>
              </a:prstGeom>
              <a:blipFill>
                <a:blip r:embed="rId4"/>
                <a:stretch>
                  <a:fillRect l="-1317" b="-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5ab706427?vaa=1&amp;vcp=1&amp;vop=1&amp;pid=e10548f91&amp;color=36,64,97&amp;vtp=1&amp;bt=1&amp;bbb=1&amp;hb=1"/>
              <p:cNvSpPr/>
              <p:nvPr/>
            </p:nvSpPr>
            <p:spPr>
              <a:xfrm>
                <a:off x="539496" y="1029353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8.〈要点2，3〉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[江苏常州2025高二月考]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的中点，且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9_1#5ab706427?vaa=1&amp;vcp=1&amp;vop=1&amp;pid=e10548f9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9353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27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5ab706427.bracket?vaa=1&amp;vcp=1&amp;vop=1&amp;pid=e10548f91&amp;color=36,64,97&amp;vpa=8&amp;vtp=1"/>
          <p:cNvSpPr/>
          <p:nvPr/>
        </p:nvSpPr>
        <p:spPr>
          <a:xfrm>
            <a:off x="1059371" y="156510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5ab706427.choices?vaa=1&amp;vcp=1&amp;vop=1&amp;pid=e10548f91&amp;color=36,64,97&amp;vtp=1&amp;bbb=1"/>
              <p:cNvSpPr/>
              <p:nvPr/>
            </p:nvSpPr>
            <p:spPr>
              <a:xfrm>
                <a:off x="539496" y="1858472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9_2#5ab706427.choices?vaa=1&amp;vcp=1&amp;vop=1&amp;pid=e10548f9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472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AS.30_1#5ab706427?htil=1&amp;vaa=1&amp;vcp=1&amp;vop=1&amp;pid=e10548f91&amp;color=36,64,97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2780" y="2522619"/>
            <a:ext cx="2295144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0_2#5ab706427?htil=1&amp;vaa=1&amp;vcp=1&amp;vop=1&amp;pid=e10548f91&amp;color=36,64,97&amp;vtp=1&amp;bbb=1&amp;hb=1&amp;hs=1"/>
              <p:cNvSpPr/>
              <p:nvPr/>
            </p:nvSpPr>
            <p:spPr>
              <a:xfrm>
                <a:off x="539496" y="2385459"/>
                <a:ext cx="8686800" cy="21778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30_2#5ab706427?htil=1&amp;vaa=1&amp;vcp=1&amp;vop=1&amp;pid=e10548f91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5459"/>
                <a:ext cx="8686800" cy="2177860"/>
              </a:xfrm>
              <a:prstGeom prst="rect">
                <a:avLst/>
              </a:prstGeom>
              <a:blipFill>
                <a:blip r:embed="rId6"/>
                <a:stretch>
                  <a:fillRect l="-1684" b="-5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30_2#5ab706427?htil=1&amp;vaa=1&amp;vcp=1&amp;vop=1&amp;pid=e10548f91&amp;color=36,64,97&amp;vtp=1&amp;bbb=1&amp;hb=1&amp;hs=1">
                <a:extLst>
                  <a:ext uri="{FF2B5EF4-FFF2-40B4-BE49-F238E27FC236}">
                    <a16:creationId xmlns:a16="http://schemas.microsoft.com/office/drawing/2014/main" id="{2535D06D-1CB8-2F13-0086-8A22EF8289CA}"/>
                  </a:ext>
                </a:extLst>
              </p:cNvPr>
              <p:cNvSpPr/>
              <p:nvPr/>
            </p:nvSpPr>
            <p:spPr>
              <a:xfrm>
                <a:off x="539995" y="4563319"/>
                <a:ext cx="11112011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5_AS.30_2#5ab706427?htil=1&amp;vaa=1&amp;vcp=1&amp;vop=1&amp;pid=e10548f91&amp;color=36,64,97&amp;vtp=1&amp;bbb=1&amp;hb=1&amp;hs=1">
                <a:extLst>
                  <a:ext uri="{FF2B5EF4-FFF2-40B4-BE49-F238E27FC236}">
                    <a16:creationId xmlns:a16="http://schemas.microsoft.com/office/drawing/2014/main" id="{2535D06D-1CB8-2F13-0086-8A22EF8289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563319"/>
                <a:ext cx="11112011" cy="1293940"/>
              </a:xfrm>
              <a:prstGeom prst="rect">
                <a:avLst/>
              </a:prstGeom>
              <a:blipFill>
                <a:blip r:embed="rId7"/>
                <a:stretch>
                  <a:fillRect l="-1317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a0bada0b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a0bada0b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3a0bada0b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空间向量及其运算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fb169f55.fixed?vcp=1&amp;pid=3a0bada0b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2fb169f55.fixed?vcp=1&amp;pid=3a0bada0b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6.1.1</a:t>
            </a:r>
            <a:endParaRPr lang="en-US" altLang="zh-CN" sz="5400" dirty="0"/>
          </a:p>
        </p:txBody>
      </p:sp>
      <p:sp>
        <p:nvSpPr>
          <p:cNvPr id="4" name="C_3_BD#2fb169f55.fixed?vcp=1&amp;pid=3a0bada0b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空间向量的线性运算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d6fcd62c?vcp=1&amp;pid=2fb169f5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b2b397d49?vaa=1&amp;vcp=1&amp;vop=1&amp;pid=2d6fcd62c&amp;color=36,64,97&amp;vtp=1&amp;bbb=1"/>
          <p:cNvSpPr/>
          <p:nvPr/>
        </p:nvSpPr>
        <p:spPr>
          <a:xfrm>
            <a:off x="539496" y="1202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1.〈要点1〉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下列命题中是假命题的是(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3_1#b2b397d49.bracket?vaa=1&amp;vcp=1&amp;vop=1&amp;pid=2d6fcd62c&amp;color=36,64,97&amp;vpa=1&amp;vtp=1"/>
          <p:cNvSpPr/>
          <p:nvPr/>
        </p:nvSpPr>
        <p:spPr>
          <a:xfrm>
            <a:off x="4416171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b2b397d49.choices?vaa=1&amp;vcp=1&amp;vop=1&amp;pid=2d6fcd62c&amp;color=36,64,97&amp;vtp=1&amp;bbb=1"/>
              <p:cNvSpPr/>
              <p:nvPr/>
            </p:nvSpPr>
            <p:spPr>
              <a:xfrm>
                <a:off x="539496" y="161387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A.任意向量与它的相反向量不相等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.和平面向量类似，任意两个空间向量都不能比较大小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.两个相等的向量，若起点相同，则终点也相同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1_2#b2b397d49.choices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3876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b2b397d49?vaa=1&amp;vcp=1&amp;vop=1&amp;pid=2d6fcd62c&amp;color=36,64,97&amp;vtp=1&amp;bbb=1"/>
              <p:cNvSpPr/>
              <p:nvPr/>
            </p:nvSpPr>
            <p:spPr>
              <a:xfrm>
                <a:off x="539496" y="3261891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对于A，零向量的相反向量是它本身，A是假命题；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B，空间向量既有大小又有方向，故任意两个空间向量都不能比较大小，B是真命题；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，C是真命题；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D，两个相等的向量，若起点相同，则终点也相同，D是真命题.故选A.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b2b397d49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1891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38dc8670d?vaa=1&amp;vcp=1&amp;vop=1&amp;pid=2d6fcd62c&amp;color=36,64,97&amp;vtp=1&amp;bt=1&amp;bbb=1"/>
          <p:cNvSpPr/>
          <p:nvPr/>
        </p:nvSpPr>
        <p:spPr>
          <a:xfrm>
            <a:off x="539496" y="144083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2.〈要点1〉（多选）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下列命题中是假命题的是(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5_AN.7_1#38dc8670d.bracket?vaa=1&amp;vcp=1&amp;vop=1&amp;pid=2d6fcd62c&amp;color=36,64,97&amp;vpa=2&amp;vtp=1&amp;bbb=1"/>
          <p:cNvSpPr/>
          <p:nvPr/>
        </p:nvSpPr>
        <p:spPr>
          <a:xfrm>
            <a:off x="5355971" y="1520335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38dc8670d.choices?vaa=1&amp;vcp=1&amp;vop=1&amp;pid=2d6fcd62c&amp;color=36,64,97&amp;vtp=1&amp;bbb=1"/>
              <p:cNvSpPr/>
              <p:nvPr/>
            </p:nvSpPr>
            <p:spPr>
              <a:xfrm>
                <a:off x="539496" y="1812943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A.若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的长度相等且方向相同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同向,则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.若两个非零向量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.若空间中不同的四点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5_2#38dc8670d.choices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2943"/>
                <a:ext cx="11109960" cy="1676400"/>
              </a:xfrm>
              <a:prstGeom prst="rect">
                <a:avLst/>
              </a:prstGeom>
              <a:blipFill>
                <a:blip r:embed="rId3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38dc8670d?vaa=1&amp;vcp=1&amp;vop=1&amp;pid=2d6fcd62c&amp;color=36,64,97&amp;vtp=1&amp;bbb=1"/>
              <p:cNvSpPr/>
              <p:nvPr/>
            </p:nvSpPr>
            <p:spPr>
              <a:xfrm>
                <a:off x="539496" y="3498803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选项A中，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的方向不能确定；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B中，两个向量无法比较大小；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C中，由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D中，由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38dc8670d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8803"/>
                <a:ext cx="11109960" cy="1676400"/>
              </a:xfrm>
              <a:prstGeom prst="rect">
                <a:avLst/>
              </a:prstGeom>
              <a:blipFill>
                <a:blip r:embed="rId4"/>
                <a:stretch>
                  <a:fillRect l="-1317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3d68bdec5?vaa=1&amp;vcp=1&amp;vop=1&amp;pid=2d6fcd62c&amp;color=36,64,97&amp;vtp=1&amp;bt=1&amp;bbb=1"/>
              <p:cNvSpPr/>
              <p:nvPr/>
            </p:nvSpPr>
            <p:spPr>
              <a:xfrm>
                <a:off x="539496" y="2685560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[山东日照2025高二期末]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在平行六面体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3d68bdec5?vaa=1&amp;vcp=1&amp;vop=1&amp;pid=2d6fcd62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5560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3d68bdec5.bracket?vaa=1&amp;vcp=1&amp;vop=1&amp;pid=2d6fcd62c&amp;color=36,64,97&amp;vpa=3&amp;vtp=1"/>
          <p:cNvSpPr/>
          <p:nvPr/>
        </p:nvSpPr>
        <p:spPr>
          <a:xfrm>
            <a:off x="9971913" y="280474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3d68bdec5.choices?vaa=1&amp;vcp=1&amp;vop=1&amp;pid=2d6fcd62c&amp;color=36,64,97&amp;vtp=1&amp;bbb=1"/>
              <p:cNvSpPr/>
              <p:nvPr/>
            </p:nvSpPr>
            <p:spPr>
              <a:xfrm>
                <a:off x="539496" y="3136282"/>
                <a:ext cx="11109960" cy="3959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28290" algn="l"/>
                    <a:tab pos="5656580" algn="l"/>
                    <a:tab pos="84721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3d68bdec5.choices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6282"/>
                <a:ext cx="11109960" cy="395986"/>
              </a:xfrm>
              <a:prstGeom prst="rect">
                <a:avLst/>
              </a:prstGeom>
              <a:blipFill>
                <a:blip r:embed="rId4"/>
                <a:stretch>
                  <a:fillRect l="-1317" b="-3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3d68bdec5?vaa=1&amp;vcp=1&amp;vop=1&amp;pid=2d6fcd62c&amp;color=36,64,97&amp;vtp=1&amp;bbb=1"/>
              <p:cNvSpPr/>
              <p:nvPr/>
            </p:nvSpPr>
            <p:spPr>
              <a:xfrm>
                <a:off x="539496" y="3533538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在平行六面体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3d68bdec5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3538"/>
                <a:ext cx="11109960" cy="824040"/>
              </a:xfrm>
              <a:prstGeom prst="rect">
                <a:avLst/>
              </a:prstGeom>
              <a:blipFill>
                <a:blip r:embed="rId5"/>
                <a:stretch>
                  <a:fillRect l="-131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3f2ee6fa2?vaa=1&amp;vcp=1&amp;vop=1&amp;pid=2d6fcd62c&amp;color=36,64,97&amp;vtp=1&amp;bt=1&amp;bbb=1&amp;hb=1"/>
              <p:cNvSpPr/>
              <p:nvPr/>
            </p:nvSpPr>
            <p:spPr>
              <a:xfrm>
                <a:off x="539496" y="172934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4.〈易错点，要点2〉（多选）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[山西大学附属中学2024高二诊断]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为空间中不同的四点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各式的结果为零向量的是(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3f2ee6fa2?vaa=1&amp;vcp=1&amp;vop=1&amp;pid=2d6fcd62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934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15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3f2ee6fa2.bracket?vaa=1&amp;vcp=1&amp;vop=1&amp;pid=2d6fcd62c&amp;color=36,64,97&amp;vpa=4&amp;vtp=1&amp;bbb=1"/>
          <p:cNvSpPr/>
          <p:nvPr/>
        </p:nvSpPr>
        <p:spPr>
          <a:xfrm>
            <a:off x="3241421" y="2229852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3f2ee6fa2.choices?vaa=1&amp;vcp=1&amp;vop=1&amp;pid=2d6fcd62c&amp;color=36,64,97&amp;vtp=1&amp;bbb=1"/>
              <p:cNvSpPr/>
              <p:nvPr/>
            </p:nvSpPr>
            <p:spPr>
              <a:xfrm>
                <a:off x="539496" y="2507474"/>
                <a:ext cx="11109960" cy="8563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3_2#3f2ee6fa2.choices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7474"/>
                <a:ext cx="11109960" cy="856361"/>
              </a:xfrm>
              <a:prstGeom prst="rect">
                <a:avLst/>
              </a:prstGeom>
              <a:blipFill>
                <a:blip r:embed="rId4"/>
                <a:stretch>
                  <a:fillRect l="-1317" b="-170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3f2ee6fa2?vaa=1&amp;vcp=1&amp;vop=1&amp;pid=2d6fcd62c&amp;color=36,64,97&amp;vtp=1&amp;bbb=1"/>
              <p:cNvSpPr/>
              <p:nvPr/>
            </p:nvSpPr>
            <p:spPr>
              <a:xfrm>
                <a:off x="539496" y="3374694"/>
                <a:ext cx="11109960" cy="185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A中，原式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𝐷𝐴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𝐶𝐵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，符合题意.故选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3f2ee6fa2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4694"/>
                <a:ext cx="11109960" cy="1854010"/>
              </a:xfrm>
              <a:prstGeom prst="rect">
                <a:avLst/>
              </a:prstGeom>
              <a:blipFill>
                <a:blip r:embed="rId5"/>
                <a:stretch>
                  <a:fillRect l="-1317" b="-6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b4127999b?vaa=1&amp;vcp=1&amp;vop=1&amp;pid=2d6fcd62c&amp;color=36,64,97&amp;vtp=1&amp;bt=1&amp;bbb=1&amp;hb=1"/>
              <p:cNvSpPr/>
              <p:nvPr/>
            </p:nvSpPr>
            <p:spPr>
              <a:xfrm>
                <a:off x="539496" y="1415338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[北京昌平区2025高二期末]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在四面体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用向量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可表示为(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b4127999b?vaa=1&amp;vcp=1&amp;vop=1&amp;pid=2d6fcd62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5338"/>
                <a:ext cx="11109960" cy="871347"/>
              </a:xfrm>
              <a:prstGeom prst="rect">
                <a:avLst/>
              </a:prstGeom>
              <a:blipFill>
                <a:blip r:embed="rId3"/>
                <a:stretch>
                  <a:fillRect l="-1317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b4127999b.bracket?vaa=1&amp;vcp=1&amp;vop=1&amp;pid=2d6fcd62c&amp;color=36,64,97&amp;vpa=5&amp;vtp=1"/>
          <p:cNvSpPr/>
          <p:nvPr/>
        </p:nvSpPr>
        <p:spPr>
          <a:xfrm>
            <a:off x="4798505" y="200887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b4127999b.choices?vaa=1&amp;vcp=1&amp;vop=1&amp;pid=2d6fcd62c&amp;color=36,64,97&amp;vtp=1&amp;bbb=1"/>
              <p:cNvSpPr/>
              <p:nvPr/>
            </p:nvSpPr>
            <p:spPr>
              <a:xfrm>
                <a:off x="539496" y="2297733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33065" algn="l"/>
                    <a:tab pos="5662930" algn="l"/>
                    <a:tab pos="85705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b4127999b.choices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7733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8_1#b4127999b?vaa=1&amp;vcp=1&amp;vop=1&amp;pid=2d6fcd62c&amp;color=36,64,97&amp;vtp=1&amp;bbb=1"/>
              <p:cNvSpPr/>
              <p:nvPr/>
            </p:nvSpPr>
            <p:spPr>
              <a:xfrm>
                <a:off x="539496" y="2823958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𝑂𝐸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𝑂𝐶</m:t>
                            </m:r>
                          </m:e>
                        </m:acc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8_1#b4127999b?vaa=1&amp;vcp=1&amp;vop=1&amp;pid=2d6fcd62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3958"/>
                <a:ext cx="11109960" cy="525463"/>
              </a:xfrm>
              <a:prstGeom prst="rect">
                <a:avLst/>
              </a:prstGeom>
              <a:blipFill>
                <a:blip r:embed="rId5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5_AS.18_2#b4127999b?vaa=1&amp;vcp=1&amp;vop=1&amp;pid=2d6fcd62c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192" y="3477183"/>
            <a:ext cx="2258568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1092</Words>
  <Application>Microsoft Office PowerPoint</Application>
  <PresentationFormat>宽屏</PresentationFormat>
  <Paragraphs>88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2025-10-21T08:38:55Z</dcterms:created>
  <dcterms:modified xsi:type="dcterms:W3CDTF">2025-10-21T08:41:30Z</dcterms:modified>
  <cp:category/>
  <cp:contentStatus/>
</cp:coreProperties>
</file>